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2801600" cy="96012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3024">
          <p15:clr>
            <a:srgbClr val="000000"/>
          </p15:clr>
        </p15:guide>
        <p15:guide id="2" pos="4032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1026" y="-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900"/>
              <a:buFont typeface="Arial"/>
              <a:buNone/>
              <a:defRPr sz="3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680"/>
              </a:spcBef>
              <a:spcAft>
                <a:spcPts val="0"/>
              </a:spcAft>
              <a:buClr>
                <a:srgbClr val="888888"/>
              </a:buClr>
              <a:buSzPts val="3400"/>
              <a:buFont typeface="Arial"/>
              <a:buNone/>
              <a:defRPr sz="3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232626" y="-352265"/>
            <a:ext cx="6336348" cy="1152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1435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25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9275604" y="4257199"/>
            <a:ext cx="11470323" cy="4031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103471" y="330041"/>
            <a:ext cx="11470323" cy="11885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1435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25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640080" y="3044825"/>
            <a:ext cx="5656263" cy="5531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3"/>
          </p:nvPr>
        </p:nvSpPr>
        <p:spPr>
          <a:xfrm>
            <a:off x="6503036" y="2149158"/>
            <a:ext cx="5658485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  <a:defRPr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4"/>
          </p:nvPr>
        </p:nvSpPr>
        <p:spPr>
          <a:xfrm>
            <a:off x="6503036" y="3044825"/>
            <a:ext cx="5658485" cy="5531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1435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25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None/>
              <a:defRPr sz="5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500"/>
              <a:buFont typeface="Arial"/>
              <a:buNone/>
              <a:defRPr sz="2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95669" y="3135948"/>
            <a:ext cx="7958772" cy="887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7625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9067800" y="3135948"/>
            <a:ext cx="7958773" cy="887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7625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•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–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»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005070" y="382271"/>
            <a:ext cx="7156450" cy="819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1435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25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40081" y="2009141"/>
            <a:ext cx="4211638" cy="6567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2509203" y="857885"/>
            <a:ext cx="7680960" cy="5760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509203" y="7514273"/>
            <a:ext cx="7680960" cy="1126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libri"/>
              <a:buNone/>
              <a:defRPr sz="6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1435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Char char="•"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250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Char char="–"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445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BE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entraideetculture/?ref=bookmarks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miliemaidon.wixsite.com/monsite" TargetMode="External"/><Relationship Id="rId5" Type="http://schemas.openxmlformats.org/officeDocument/2006/relationships/hyperlink" Target="https://www.edd-entraide.be/" TargetMode="External"/><Relationship Id="rId4" Type="http://schemas.openxmlformats.org/officeDocument/2006/relationships/hyperlink" Target="https://www.youtube.com/watch?v=glXf3XR1Mc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Shape 89"/>
          <p:cNvGrpSpPr/>
          <p:nvPr/>
        </p:nvGrpSpPr>
        <p:grpSpPr>
          <a:xfrm>
            <a:off x="208087" y="1128163"/>
            <a:ext cx="12241360" cy="7939530"/>
            <a:chOff x="208112" y="408112"/>
            <a:chExt cx="12241360" cy="6480720"/>
          </a:xfrm>
        </p:grpSpPr>
        <p:grpSp>
          <p:nvGrpSpPr>
            <p:cNvPr id="90" name="Shape 90"/>
            <p:cNvGrpSpPr/>
            <p:nvPr/>
          </p:nvGrpSpPr>
          <p:grpSpPr>
            <a:xfrm>
              <a:off x="208112" y="408112"/>
              <a:ext cx="12241360" cy="936104"/>
              <a:chOff x="64096" y="552128"/>
              <a:chExt cx="12241360" cy="936104"/>
            </a:xfrm>
          </p:grpSpPr>
          <p:sp>
            <p:nvSpPr>
              <p:cNvPr id="91" name="Shape 91"/>
              <p:cNvSpPr/>
              <p:nvPr/>
            </p:nvSpPr>
            <p:spPr>
              <a:xfrm>
                <a:off x="64096" y="552128"/>
                <a:ext cx="1800200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Rubrique 1: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Accueil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1936304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Rubrique 2: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Présentation générale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Shape 93"/>
              <p:cNvSpPr/>
              <p:nvPr/>
            </p:nvSpPr>
            <p:spPr>
              <a:xfrm>
                <a:off x="4024536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Rubrique 3: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« Asbl mapping » - Prezi-like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6112768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Rubrique 4: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Entraide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8201000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Rubrique 5: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Culture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10289232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Rubrique 6: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Infos pratiques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7" name="Shape 97"/>
            <p:cNvGrpSpPr/>
            <p:nvPr/>
          </p:nvGrpSpPr>
          <p:grpSpPr>
            <a:xfrm>
              <a:off x="208112" y="1632248"/>
              <a:ext cx="12241360" cy="3897665"/>
              <a:chOff x="64096" y="552128"/>
              <a:chExt cx="12241360" cy="1235845"/>
            </a:xfrm>
          </p:grpSpPr>
          <p:sp>
            <p:nvSpPr>
              <p:cNvPr id="98" name="Shape 98"/>
              <p:cNvSpPr/>
              <p:nvPr/>
            </p:nvSpPr>
            <p:spPr>
              <a:xfrm>
                <a:off x="64096" y="552128"/>
                <a:ext cx="1800200" cy="1235845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Page 1-1: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Histoire </a:t>
                </a:r>
                <a:endParaRPr dirty="0">
                  <a:solidFill>
                    <a:schemeClr val="tx1"/>
                  </a:solidFill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Valeurs</a:t>
                </a:r>
                <a:endParaRPr dirty="0">
                  <a:solidFill>
                    <a:schemeClr val="tx1"/>
                  </a:solidFill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Objectifs</a:t>
                </a:r>
                <a:endParaRPr sz="1800" b="0" i="0" u="none" strike="noStrike" cap="none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dirty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Qui est notre public?</a:t>
                </a:r>
                <a:endParaRPr sz="18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 smtClean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Quartier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fr-BE" sz="1800" dirty="0" smtClean="0">
                  <a:solidFill>
                    <a:srgbClr val="FF0000"/>
                  </a:solidFill>
                  <a:latin typeface="Calibri"/>
                  <a:cs typeface="Calibri"/>
                  <a:sym typeface="Calibri"/>
                </a:endParaRPr>
              </a:p>
              <a:p>
                <a:pPr lvl="0" algn="ctr"/>
                <a:r>
                  <a:rPr lang="fr-BE" sz="1800" dirty="0" smtClean="0">
                    <a:solidFill>
                      <a:srgbClr val="FF0000"/>
                    </a:solidFill>
                    <a:latin typeface="Calibri"/>
                    <a:cs typeface="Calibri"/>
                    <a:sym typeface="Calibri"/>
                  </a:rPr>
                  <a:t>Logo </a:t>
                </a:r>
                <a:r>
                  <a:rPr lang="fr-BE" sz="1800" dirty="0" err="1" smtClean="0">
                    <a:solidFill>
                      <a:srgbClr val="FF0000"/>
                    </a:solidFill>
                    <a:latin typeface="Calibri"/>
                    <a:cs typeface="Calibri"/>
                    <a:sym typeface="Calibri"/>
                  </a:rPr>
                  <a:t>Facebook</a:t>
                </a:r>
                <a:r>
                  <a:rPr lang="fr-BE" sz="1800" dirty="0" smtClean="0">
                    <a:solidFill>
                      <a:srgbClr val="FF0000"/>
                    </a:solidFill>
                    <a:latin typeface="Calibri"/>
                    <a:cs typeface="Calibri"/>
                    <a:sym typeface="Calibri"/>
                  </a:rPr>
                  <a:t> renvoyant vers </a:t>
                </a:r>
                <a:r>
                  <a:rPr lang="fr-BE" sz="1800" dirty="0" smtClean="0">
                    <a:solidFill>
                      <a:srgbClr val="FF0000"/>
                    </a:solidFill>
                    <a:latin typeface="Calibri"/>
                    <a:cs typeface="Calibri"/>
                    <a:sym typeface="Calibri"/>
                  </a:rPr>
                  <a:t>notre page: </a:t>
                </a:r>
                <a:r>
                  <a:rPr lang="fr-BE" sz="1800" dirty="0" smtClean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  <a:hlinkClick r:id="rId3"/>
                  </a:rPr>
                  <a:t>https://www.facebook.com/entraideetculture/?</a:t>
                </a:r>
                <a:r>
                  <a:rPr lang="fr-BE" sz="1800" dirty="0" smtClean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  <a:hlinkClick r:id="rId3"/>
                  </a:rPr>
                  <a:t>ref=bookmarks</a:t>
                </a:r>
                <a:r>
                  <a:rPr lang="fr-BE" sz="1800" dirty="0" smtClean="0">
                    <a:solidFill>
                      <a:schemeClr val="tx1"/>
                    </a:solidFill>
                    <a:latin typeface="Calibri"/>
                    <a:cs typeface="Calibri"/>
                    <a:sym typeface="Calibri"/>
                  </a:rPr>
                  <a:t>  </a:t>
                </a:r>
                <a:endParaRPr dirty="0">
                  <a:solidFill>
                    <a:schemeClr val="tx1"/>
                  </a:solidFill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1936304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Page 2-1: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 types d’aides: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Char char="-"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Individuelle SS + listage des services du pôle Entraide</a:t>
                </a:r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4024536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Page 3-1: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Vue globale et dynamique de </a:t>
                </a:r>
                <a:r>
                  <a:rPr lang="fr-BE" sz="1800" b="0" i="0" u="none" strike="noStrike" cap="none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l’asbl</a:t>
                </a:r>
              </a:p>
              <a:p>
                <a:pPr lvl="0" algn="ctr"/>
                <a:r>
                  <a:rPr lang="fr-BE" sz="1800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(exemple de présentation </a:t>
                </a:r>
                <a:r>
                  <a:rPr lang="fr-BE" sz="1800" dirty="0" err="1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Prezi</a:t>
                </a:r>
                <a:r>
                  <a:rPr lang="fr-BE" sz="1800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</a:t>
                </a:r>
                <a:r>
                  <a:rPr lang="fr-BE" sz="1800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  <a:hlinkClick r:id="rId4"/>
                  </a:rPr>
                  <a:t>ICI</a:t>
                </a:r>
                <a:r>
                  <a:rPr lang="fr-BE" sz="1800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)</a:t>
                </a:r>
                <a:endParaRPr lang="fr-BE" sz="1800" dirty="0" smtClean="0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Partenariats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Bénévoles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Presse</a:t>
                </a:r>
                <a:endParaRPr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6112768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Page 4-1: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Aide alimentaire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2" name="Shape 102"/>
              <p:cNvSpPr/>
              <p:nvPr/>
            </p:nvSpPr>
            <p:spPr>
              <a:xfrm>
                <a:off x="8201000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Page 5-1: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Alpha/FLE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10289232" y="552128"/>
                <a:ext cx="2016224" cy="1034847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Page 6-1: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Infos pratiques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Localisation </a:t>
                </a:r>
                <a:r>
                  <a:rPr lang="fr-BE" sz="1800" b="0" i="0" u="none" strike="noStrike" cap="none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(insertion encart type Google </a:t>
                </a:r>
                <a:r>
                  <a:rPr lang="fr-BE" sz="1800" b="0" i="0" u="none" strike="noStrike" cap="none" dirty="0" err="1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maps</a:t>
                </a:r>
                <a:r>
                  <a:rPr lang="fr-BE" sz="1800" b="0" i="0" u="none" strike="noStrike" cap="none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)</a:t>
                </a:r>
                <a:endParaRPr dirty="0">
                  <a:solidFill>
                    <a:srgbClr val="FF0000"/>
                  </a:solidFill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Contact </a:t>
                </a:r>
                <a:r>
                  <a:rPr lang="fr-BE" sz="1800" b="0" i="0" u="none" strike="noStrike" cap="none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téléphonique </a:t>
                </a:r>
                <a:r>
                  <a:rPr lang="fr-BE" sz="1800" b="0" i="0" u="none" strike="noStrike" cap="none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(avec menu déroulant pour choisir le service que l’on veut atteindre)</a:t>
                </a:r>
                <a:endParaRPr dirty="0">
                  <a:solidFill>
                    <a:srgbClr val="FF0000"/>
                  </a:solidFill>
                </a:endParaRP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Formulaire de contact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Remerciements</a:t>
                </a:r>
                <a:endParaRPr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4" name="Shape 104"/>
            <p:cNvSpPr/>
            <p:nvPr/>
          </p:nvSpPr>
          <p:spPr>
            <a:xfrm>
              <a:off x="6256784" y="5664696"/>
              <a:ext cx="2016224" cy="936104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BE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Page 4-3: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BE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Aide à domicile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8345016" y="5664696"/>
              <a:ext cx="2016224" cy="936104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BE" sz="1800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Pag</a:t>
              </a:r>
              <a:r>
                <a:rPr lang="fr-BE" sz="1800" b="0" i="0" u="none" strike="noStrike" cap="none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 </a:t>
              </a:r>
              <a:r>
                <a:rPr lang="fr-BE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5-3: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BE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TIC</a:t>
              </a: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06" name="Shape 106"/>
            <p:cNvGrpSpPr/>
            <p:nvPr/>
          </p:nvGrpSpPr>
          <p:grpSpPr>
            <a:xfrm>
              <a:off x="2080320" y="4656584"/>
              <a:ext cx="8280920" cy="936104"/>
              <a:chOff x="1936304" y="552128"/>
              <a:chExt cx="8280920" cy="936104"/>
            </a:xfrm>
          </p:grpSpPr>
          <p:sp>
            <p:nvSpPr>
              <p:cNvPr id="107" name="Shape 107"/>
              <p:cNvSpPr/>
              <p:nvPr/>
            </p:nvSpPr>
            <p:spPr>
              <a:xfrm>
                <a:off x="1936304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Page 2-2: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Char char="-"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Groupe + listage du pôle Culture</a:t>
                </a:r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>
                <a:off x="6112768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Page 4-2:</a:t>
                </a:r>
                <a:endParaRPr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Vestiaire social</a:t>
                </a: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Shape 109"/>
              <p:cNvSpPr/>
              <p:nvPr/>
            </p:nvSpPr>
            <p:spPr>
              <a:xfrm>
                <a:off x="8201000" y="552128"/>
                <a:ext cx="2016224" cy="936104"/>
              </a:xfrm>
              <a:prstGeom prst="rect">
                <a:avLst/>
              </a:prstGeom>
              <a:solidFill>
                <a:schemeClr val="lt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 smtClean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Page 5-2</a:t>
                </a: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:</a:t>
                </a:r>
                <a:endParaRPr dirty="0"/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fr-BE" sz="1800" b="0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EDD</a:t>
                </a:r>
                <a:endParaRPr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10" name="Shape 110"/>
            <p:cNvSpPr/>
            <p:nvPr/>
          </p:nvSpPr>
          <p:spPr>
            <a:xfrm>
              <a:off x="2080320" y="5664696"/>
              <a:ext cx="2016224" cy="1224136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BE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Page 2-3: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Char char="-"/>
              </a:pPr>
              <a:r>
                <a:rPr lang="fr-BE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Communautaire: PDV, Vivre ens. CDQ, etc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1" name="Shape 111"/>
            <p:cNvCxnSpPr>
              <a:stCxn id="91" idx="2"/>
              <a:endCxn id="98" idx="0"/>
            </p:cNvCxnSpPr>
            <p:nvPr/>
          </p:nvCxnSpPr>
          <p:spPr>
            <a:xfrm>
              <a:off x="1108212" y="1344216"/>
              <a:ext cx="0" cy="288032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2" name="Shape 112"/>
            <p:cNvCxnSpPr>
              <a:stCxn id="92" idx="2"/>
              <a:endCxn id="99" idx="0"/>
            </p:cNvCxnSpPr>
            <p:nvPr/>
          </p:nvCxnSpPr>
          <p:spPr>
            <a:xfrm>
              <a:off x="3088432" y="1344216"/>
              <a:ext cx="0" cy="2880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3" name="Shape 113"/>
            <p:cNvCxnSpPr>
              <a:stCxn id="93" idx="2"/>
              <a:endCxn id="100" idx="0"/>
            </p:cNvCxnSpPr>
            <p:nvPr/>
          </p:nvCxnSpPr>
          <p:spPr>
            <a:xfrm>
              <a:off x="5176664" y="1344216"/>
              <a:ext cx="0" cy="2880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4" name="Shape 114"/>
            <p:cNvCxnSpPr>
              <a:stCxn id="94" idx="2"/>
              <a:endCxn id="101" idx="0"/>
            </p:cNvCxnSpPr>
            <p:nvPr/>
          </p:nvCxnSpPr>
          <p:spPr>
            <a:xfrm>
              <a:off x="7264896" y="1344216"/>
              <a:ext cx="0" cy="2880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5" name="Shape 115"/>
            <p:cNvCxnSpPr>
              <a:stCxn id="95" idx="2"/>
              <a:endCxn id="102" idx="0"/>
            </p:cNvCxnSpPr>
            <p:nvPr/>
          </p:nvCxnSpPr>
          <p:spPr>
            <a:xfrm>
              <a:off x="9353128" y="1344216"/>
              <a:ext cx="0" cy="2880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6" name="Shape 116"/>
            <p:cNvCxnSpPr>
              <a:stCxn id="96" idx="2"/>
              <a:endCxn id="103" idx="0"/>
            </p:cNvCxnSpPr>
            <p:nvPr/>
          </p:nvCxnSpPr>
          <p:spPr>
            <a:xfrm>
              <a:off x="11441360" y="1344216"/>
              <a:ext cx="0" cy="288032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17" name="Shape 117"/>
          <p:cNvSpPr txBox="1"/>
          <p:nvPr/>
        </p:nvSpPr>
        <p:spPr>
          <a:xfrm>
            <a:off x="208112" y="264096"/>
            <a:ext cx="12241360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r-BE" sz="3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DU </a:t>
            </a:r>
            <a:r>
              <a:rPr lang="fr-BE" sz="3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SITE V3 30/05</a:t>
            </a:r>
            <a:endParaRPr sz="3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8" name="Shape 118"/>
          <p:cNvCxnSpPr/>
          <p:nvPr/>
        </p:nvCxnSpPr>
        <p:spPr>
          <a:xfrm rot="10800000" flipH="1">
            <a:off x="3830775" y="1848300"/>
            <a:ext cx="2642100" cy="21522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119" name="Shape 119"/>
          <p:cNvCxnSpPr>
            <a:stCxn id="107" idx="3"/>
          </p:cNvCxnSpPr>
          <p:nvPr/>
        </p:nvCxnSpPr>
        <p:spPr>
          <a:xfrm rot="10800000" flipH="1">
            <a:off x="4096519" y="1920377"/>
            <a:ext cx="4608600" cy="49860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dash"/>
            <a:round/>
            <a:headEnd type="none" w="sm" len="sm"/>
            <a:tailEnd type="stealth" w="med" len="med"/>
          </a:ln>
        </p:spPr>
      </p:cxnSp>
      <p:cxnSp>
        <p:nvCxnSpPr>
          <p:cNvPr id="120" name="Shape 120"/>
          <p:cNvCxnSpPr>
            <a:endCxn id="121" idx="1"/>
          </p:cNvCxnSpPr>
          <p:nvPr/>
        </p:nvCxnSpPr>
        <p:spPr>
          <a:xfrm>
            <a:off x="9834521" y="6816835"/>
            <a:ext cx="1214630" cy="835599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dash"/>
            <a:round/>
            <a:headEnd type="none" w="sm" len="sm"/>
            <a:tailEnd type="stealth" w="med" len="med"/>
          </a:ln>
        </p:spPr>
      </p:cxnSp>
      <p:sp>
        <p:nvSpPr>
          <p:cNvPr id="121" name="Shape 121"/>
          <p:cNvSpPr/>
          <p:nvPr/>
        </p:nvSpPr>
        <p:spPr>
          <a:xfrm>
            <a:off x="11049151" y="6749591"/>
            <a:ext cx="1512300" cy="180568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BE" sz="1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Vers le blog EDD</a:t>
            </a:r>
            <a:endParaRPr dirty="0"/>
          </a:p>
          <a:p>
            <a:pPr lvl="0" algn="ctr"/>
            <a:r>
              <a:rPr lang="fr-FR" sz="1800" u="sng" dirty="0" smtClean="0">
                <a:hlinkClick r:id="rId5"/>
              </a:rPr>
              <a:t>https://www.edd-entraide.be/</a:t>
            </a:r>
            <a:r>
              <a:rPr lang="fr-FR" sz="1800" dirty="0" smtClean="0"/>
              <a:t> </a:t>
            </a:r>
            <a:endParaRPr sz="1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2" name="Shape 122"/>
          <p:cNvCxnSpPr>
            <a:endCxn id="123" idx="1"/>
          </p:cNvCxnSpPr>
          <p:nvPr/>
        </p:nvCxnSpPr>
        <p:spPr>
          <a:xfrm>
            <a:off x="3830846" y="7879865"/>
            <a:ext cx="564900" cy="406103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dash"/>
            <a:round/>
            <a:headEnd type="none" w="sm" len="sm"/>
            <a:tailEnd type="stealth" w="med" len="med"/>
          </a:ln>
        </p:spPr>
      </p:cxnSp>
      <p:sp>
        <p:nvSpPr>
          <p:cNvPr id="123" name="Shape 123"/>
          <p:cNvSpPr/>
          <p:nvPr/>
        </p:nvSpPr>
        <p:spPr>
          <a:xfrm>
            <a:off x="4395746" y="7127310"/>
            <a:ext cx="1512300" cy="231731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BE" sz="1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Vers le blog PDV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BE" sz="1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(sans login et </a:t>
            </a:r>
            <a:r>
              <a:rPr lang="fr-BE" sz="1800" b="0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mdp</a:t>
            </a:r>
            <a:r>
              <a:rPr lang="fr-BE" sz="1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lvl="0" algn="ctr"/>
            <a:r>
              <a:rPr lang="fr-FR" sz="1800" u="sng" dirty="0" smtClean="0">
                <a:hlinkClick r:id="rId6"/>
              </a:rPr>
              <a:t>https://emiliemaidon.wixsite.com/monsite</a:t>
            </a:r>
            <a:r>
              <a:rPr lang="fr-FR" sz="1800" dirty="0" smtClean="0"/>
              <a:t> </a:t>
            </a:r>
            <a:endParaRPr sz="1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Shape 124" descr="Z:\01 Documents internes\Communication\Logos E&amp;C\E&amp;C avec texte\haute résolution\logE_C+texte.fond.blanc.jpg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281338" y="8905056"/>
            <a:ext cx="1520262" cy="696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40080" y="264096"/>
            <a:ext cx="5656263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r-BE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GESTION DU SITE</a:t>
            </a:r>
            <a:endParaRPr sz="3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640080" y="1159763"/>
            <a:ext cx="5656263" cy="7889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480060" marR="0" lvl="0" indent="-48006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r-B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Plusieurs administrateurs du site mais chaque personne ne peut modifier que les pages qui lui sont attribuées</a:t>
            </a:r>
            <a:r>
              <a:rPr lang="fr-BE" sz="3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BE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→ </a:t>
            </a:r>
            <a:r>
              <a:rPr lang="fr-BE" sz="3200" b="0" i="1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espace utilisateur avec connexion login/</a:t>
            </a:r>
            <a:r>
              <a:rPr lang="fr-BE" sz="3200" b="0" i="1" u="none" strike="noStrike" cap="none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mpd</a:t>
            </a:r>
            <a:endParaRPr sz="3200" b="0" i="1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0060" marR="0" lvl="0" indent="-48006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r-B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Possibilité d’avoir un relecteur/modérateur?</a:t>
            </a:r>
            <a:r>
              <a:rPr lang="fr-BE" sz="3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body" idx="3"/>
          </p:nvPr>
        </p:nvSpPr>
        <p:spPr>
          <a:xfrm>
            <a:off x="6503036" y="264096"/>
            <a:ext cx="5658485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r-BE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ERGONOMIE &amp; ESTHÉTIQUE</a:t>
            </a:r>
            <a:endParaRPr sz="3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4"/>
          </p:nvPr>
        </p:nvSpPr>
        <p:spPr>
          <a:xfrm>
            <a:off x="6503036" y="1159763"/>
            <a:ext cx="5658485" cy="7889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479425" marR="0" lvl="0" indent="-4794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r-B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Clair et instinctif </a:t>
            </a:r>
            <a:r>
              <a:rPr lang="fr-BE" sz="2000" dirty="0">
                <a:solidFill>
                  <a:srgbClr val="000000"/>
                </a:solidFill>
              </a:rPr>
              <a:t>(</a:t>
            </a:r>
            <a:r>
              <a:rPr lang="fr-BE" sz="2000" dirty="0" smtClean="0">
                <a:solidFill>
                  <a:srgbClr val="000000"/>
                </a:solidFill>
              </a:rPr>
              <a:t>pictogrammes pour la page d’accueil) </a:t>
            </a:r>
            <a:r>
              <a:rPr lang="fr-B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 le site s’adresse à tous les publics</a:t>
            </a:r>
            <a:endParaRPr dirty="0"/>
          </a:p>
          <a:p>
            <a:pPr marL="480060" marR="0" lvl="0" indent="-48006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r-B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Style épuré</a:t>
            </a:r>
            <a:endParaRPr dirty="0"/>
          </a:p>
          <a:p>
            <a:pPr marL="480060" marR="0" lvl="0" indent="-48006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r-B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Reprise des couleurs de la nouvelle charte graphique</a:t>
            </a:r>
            <a:endParaRPr dirty="0"/>
          </a:p>
        </p:txBody>
      </p:sp>
      <p:sp>
        <p:nvSpPr>
          <p:cNvPr id="133" name="Shape 133"/>
          <p:cNvSpPr txBox="1"/>
          <p:nvPr/>
        </p:nvSpPr>
        <p:spPr>
          <a:xfrm>
            <a:off x="640160" y="4872608"/>
            <a:ext cx="5656263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r-BE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endParaRPr sz="3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652686" y="5780512"/>
            <a:ext cx="5656263" cy="3528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480060" marR="0" lvl="0" indent="-4800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r-BE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Asbl et partenaires </a:t>
            </a:r>
            <a:r>
              <a:rPr lang="fr-BE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(ex: CPAS)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0060" marR="0" lvl="0" indent="-48006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fr-B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Pouvoirs subsidiant</a:t>
            </a:r>
            <a:endParaRPr dirty="0"/>
          </a:p>
          <a:p>
            <a:pPr marL="480060" indent="-48006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fr-B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Utilisateurs de nos </a:t>
            </a:r>
            <a:r>
              <a:rPr lang="fr-BE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 </a:t>
            </a:r>
            <a:r>
              <a:rPr lang="fr-BE" sz="2000" dirty="0" smtClean="0">
                <a:latin typeface="Calibri"/>
                <a:ea typeface="Calibri"/>
                <a:cs typeface="Calibri"/>
                <a:sym typeface="Calibri"/>
              </a:rPr>
              <a:t>(personnes qui nous connaissent déjà – ex: apprenants, parents de l’EDD)</a:t>
            </a:r>
            <a:endParaRPr dirty="0"/>
          </a:p>
          <a:p>
            <a:pPr marL="480060" indent="-48006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fr-B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Personnes en recherche </a:t>
            </a:r>
            <a:r>
              <a:rPr lang="fr-BE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d’aide </a:t>
            </a:r>
            <a:r>
              <a:rPr lang="fr-BE" sz="2000" dirty="0" smtClean="0">
                <a:latin typeface="Calibri"/>
                <a:ea typeface="Calibri"/>
                <a:cs typeface="Calibri"/>
                <a:sym typeface="Calibri"/>
              </a:rPr>
              <a:t>(personnes </a:t>
            </a:r>
            <a:r>
              <a:rPr lang="fr-BE" sz="2000" dirty="0" smtClean="0">
                <a:latin typeface="Calibri"/>
                <a:ea typeface="Calibri"/>
                <a:cs typeface="Calibri"/>
                <a:sym typeface="Calibri"/>
              </a:rPr>
              <a:t>qui ne </a:t>
            </a:r>
            <a:r>
              <a:rPr lang="fr-BE" sz="2000" dirty="0" smtClean="0">
                <a:latin typeface="Calibri"/>
                <a:ea typeface="Calibri"/>
                <a:cs typeface="Calibri"/>
                <a:sym typeface="Calibri"/>
              </a:rPr>
              <a:t>nous connaissent </a:t>
            </a:r>
            <a:r>
              <a:rPr lang="fr-BE" sz="2000" dirty="0" smtClean="0">
                <a:latin typeface="Calibri"/>
                <a:ea typeface="Calibri"/>
                <a:cs typeface="Calibri"/>
                <a:sym typeface="Calibri"/>
              </a:rPr>
              <a:t>pas encore) → </a:t>
            </a:r>
            <a:r>
              <a:rPr lang="fr-BE" sz="2000" dirty="0">
                <a:latin typeface="Calibri"/>
                <a:ea typeface="Calibri"/>
                <a:cs typeface="Calibri"/>
                <a:sym typeface="Calibri"/>
              </a:rPr>
              <a:t>Grand public / </a:t>
            </a:r>
            <a:r>
              <a:rPr lang="fr-BE" sz="2000" dirty="0" smtClean="0">
                <a:latin typeface="Calibri"/>
                <a:ea typeface="Calibri"/>
                <a:cs typeface="Calibri"/>
                <a:sym typeface="Calibri"/>
              </a:rPr>
              <a:t>adultes</a:t>
            </a:r>
            <a:endParaRPr lang="fr-BE" sz="2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6577185" y="4872608"/>
            <a:ext cx="5656263" cy="895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b" anchorCtr="0">
            <a:noAutofit/>
          </a:bodyPr>
          <a:lstStyle/>
          <a:p>
            <a:pPr marL="1588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fr-BE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CONTENU – en français uniq.</a:t>
            </a:r>
            <a:endParaRPr sz="3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6472808" y="5880720"/>
            <a:ext cx="5656263" cy="3528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8000" tIns="64000" rIns="128000" bIns="64000" anchor="t" anchorCtr="0">
            <a:noAutofit/>
          </a:bodyPr>
          <a:lstStyle/>
          <a:p>
            <a:pPr marL="480060" marR="0" lvl="0" indent="-4800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fr-BE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Informatif</a:t>
            </a:r>
            <a:endParaRPr dirty="0"/>
          </a:p>
          <a:p>
            <a:pPr marL="480060" marR="0" lvl="0" indent="-48006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fr-BE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Téléchargement de documents </a:t>
            </a:r>
            <a:r>
              <a:rPr lang="fr-BE" sz="296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– ex: rapport d’activité, fiches d’inscription, </a:t>
            </a:r>
            <a:r>
              <a:rPr lang="fr-BE" sz="2960" b="0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flyers</a:t>
            </a:r>
            <a:r>
              <a:rPr lang="fr-BE" sz="296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 sz="296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0060" marR="0" lvl="0" indent="-48006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Char char="•"/>
            </a:pPr>
            <a:r>
              <a:rPr lang="fr-BE" sz="296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Liens </a:t>
            </a:r>
            <a:r>
              <a:rPr lang="fr-BE" sz="2960" b="0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Facebook</a:t>
            </a:r>
            <a:r>
              <a:rPr lang="fr-BE" sz="296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blog PDV</a:t>
            </a:r>
            <a:r>
              <a:rPr lang="fr-BE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blog EDD, blog TIC, </a:t>
            </a:r>
            <a:r>
              <a:rPr lang="fr-BE" sz="296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viméo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0060" marR="0" lvl="0" indent="-48006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accent1"/>
              </a:buClr>
              <a:buSzPts val="2960"/>
              <a:buFont typeface="Arial"/>
              <a:buChar char="•"/>
            </a:pPr>
            <a:r>
              <a:rPr lang="fr-BE" sz="296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Moteur de </a:t>
            </a:r>
            <a:r>
              <a:rPr lang="fr-BE" sz="296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recherche </a:t>
            </a:r>
            <a:r>
              <a:rPr lang="fr-BE" sz="296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Wingdings" pitchFamily="2" charset="2"/>
              </a:rPr>
              <a:t> renvoi vers la page rechercher</a:t>
            </a:r>
            <a:endParaRPr sz="296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Shape 137" descr="Z:\01 Documents internes\Communication\Logos E&amp;C\E&amp;C avec texte\haute résolution\logE_C+texte.fond.blanc.jp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81338" y="8905056"/>
            <a:ext cx="1520262" cy="696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348</Words>
  <Application>Microsoft Office PowerPoint</Application>
  <PresentationFormat>A3 (297 x 420 mm)</PresentationFormat>
  <Paragraphs>76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Laura Vaillant</dc:creator>
  <cp:lastModifiedBy>laura</cp:lastModifiedBy>
  <cp:revision>3</cp:revision>
  <dcterms:modified xsi:type="dcterms:W3CDTF">2018-05-30T09:46:21Z</dcterms:modified>
</cp:coreProperties>
</file>